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88" r:id="rId3"/>
    <p:sldId id="294" r:id="rId4"/>
    <p:sldId id="293" r:id="rId5"/>
    <p:sldId id="295" r:id="rId6"/>
    <p:sldId id="296" r:id="rId7"/>
  </p:sldIdLst>
  <p:sldSz cx="12192000" cy="6858000"/>
  <p:notesSz cx="6797675" cy="9926638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5B6A80-A2A0-402D-958C-5DE667E669D6}" type="datetimeFigureOut">
              <a:rPr lang="fr-BE" smtClean="0"/>
              <a:t>25-02-20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F4C7EA-9C32-49A5-8A9D-5BB9DE873377}" type="slidenum">
              <a:rPr lang="fr-BE" smtClean="0"/>
              <a:t>‹nr.›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90543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968375" y="277813"/>
            <a:ext cx="9015413" cy="5072062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434" y="5644032"/>
            <a:ext cx="6184937" cy="393499"/>
          </a:xfrm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649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DE985-CF6C-404B-B383-826F322030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297410-EBD6-4852-BE94-725B35371E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D51C1B-13F5-4229-B4B5-4BE02FD72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1B4F-6475-45E1-87C6-7CAAA504FA11}" type="datetimeFigureOut">
              <a:rPr lang="nl-BE" smtClean="0"/>
              <a:t>25/02/2020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C9383C-BB46-45F9-BD11-C0302C037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3135D1-808C-4214-B70A-CECA923E3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957DB-A9A9-4E87-9778-56F5B19F0DB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0307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54724-6095-4BE7-963A-115130D27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07DE5E-3E3E-42BB-8C29-9127096341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E3DF4D-D70A-47A1-BE8D-FC258C81C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1B4F-6475-45E1-87C6-7CAAA504FA11}" type="datetimeFigureOut">
              <a:rPr lang="nl-BE" smtClean="0"/>
              <a:t>25/02/2020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95E7FA-8843-49D7-9504-75F3490F1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876E4E-6085-42AD-96AE-27A45C773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957DB-A9A9-4E87-9778-56F5B19F0DB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76759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B3281E-6E48-4306-B191-2AF98DDDED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4DE818-46EA-4F3B-9AFC-6B08B75403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C0DEC-F62F-48BF-A545-9BDB5274E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1B4F-6475-45E1-87C6-7CAAA504FA11}" type="datetimeFigureOut">
              <a:rPr lang="nl-BE" smtClean="0"/>
              <a:t>25/02/2020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24379D-E21B-4125-96A3-4B97BED5D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3C12E0-EB64-49F7-BE50-D9BF9D0CE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957DB-A9A9-4E87-9778-56F5B19F0DB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400220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200" y="432000"/>
            <a:ext cx="10185600" cy="518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003200" y="1209602"/>
            <a:ext cx="4968000" cy="45942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220800" y="1209602"/>
            <a:ext cx="4968000" cy="45942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1523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DF372-6272-414B-9196-960FCFE7A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061361-E03C-4DD9-B884-3DA6331962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E1E262-6310-4FD1-A894-99EE1F970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1B4F-6475-45E1-87C6-7CAAA504FA11}" type="datetimeFigureOut">
              <a:rPr lang="nl-BE" smtClean="0"/>
              <a:t>25/02/2020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7C6F36-7826-4BA4-8B7B-02AC31D39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BE26D9-5EF9-41C2-9364-0ACE6C82D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957DB-A9A9-4E87-9778-56F5B19F0DB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78068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908B2-B73B-423B-A86D-3DDCC2D14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371198-D49C-489B-AB09-6E22963586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6F23FB-1AD0-4FB0-9F6C-473768D9D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1B4F-6475-45E1-87C6-7CAAA504FA11}" type="datetimeFigureOut">
              <a:rPr lang="nl-BE" smtClean="0"/>
              <a:t>25/02/2020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2CFADF-2CC9-40E7-96F4-6CE828AFC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821AB6-81AD-4E05-A72A-3BF558A36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957DB-A9A9-4E87-9778-56F5B19F0DB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66212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85ADB-7309-4DDB-A20E-B2C18DAEE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1F2BF5-56A2-4E3A-8C22-6A2A9C4D71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81A855-204E-4B95-93C2-E813BFB932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B3D475-DE7E-4E16-B632-94FEC8593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1B4F-6475-45E1-87C6-7CAAA504FA11}" type="datetimeFigureOut">
              <a:rPr lang="nl-BE" smtClean="0"/>
              <a:t>25/02/2020</a:t>
            </a:fld>
            <a:endParaRPr lang="nl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14B792-49BB-4C52-AC6F-974C006D3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5ED631-1A0D-4729-8C7A-9E1996B44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957DB-A9A9-4E87-9778-56F5B19F0DB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48346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FE3F3-77FB-4AC1-BD92-A717C757E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A0D641-5C5A-4B7F-A4A7-CC2DA3F02D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83294C-BAF9-49C9-9940-BD19A7F61B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1B6BA0-518F-45A4-8909-0856446FA8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AC8A7C-E449-4CB0-BCC2-468B4ED8C1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C4A2BB-72F5-4D26-BACB-6ECB90983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1B4F-6475-45E1-87C6-7CAAA504FA11}" type="datetimeFigureOut">
              <a:rPr lang="nl-BE" smtClean="0"/>
              <a:t>25/02/2020</a:t>
            </a:fld>
            <a:endParaRPr lang="nl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28445D-1EFA-433D-9B76-1E9AFC862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3FCBBF-72E9-4D75-A959-0E69D3D67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957DB-A9A9-4E87-9778-56F5B19F0DB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73017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8D7-5AE9-4F9B-8070-5D6D7BF66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A988C3-8286-4C12-A292-CA394A930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1B4F-6475-45E1-87C6-7CAAA504FA11}" type="datetimeFigureOut">
              <a:rPr lang="nl-BE" smtClean="0"/>
              <a:t>25/02/2020</a:t>
            </a:fld>
            <a:endParaRPr lang="nl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70E433-13E8-4443-8213-F5F33D9DF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9AE0AA-89FF-4431-B156-9581D1B16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957DB-A9A9-4E87-9778-56F5B19F0DB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58409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194EA9-7B6E-4B9C-8AB7-65B7510BE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1B4F-6475-45E1-87C6-7CAAA504FA11}" type="datetimeFigureOut">
              <a:rPr lang="nl-BE" smtClean="0"/>
              <a:t>25/02/2020</a:t>
            </a:fld>
            <a:endParaRPr lang="nl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B6BCA4-90B2-4C70-9373-23737375E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29A5F4-094C-444E-821A-54A554897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957DB-A9A9-4E87-9778-56F5B19F0DB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67077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8980D-762C-4804-B704-56F2AC58A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C34DF-F2CC-440C-A39C-4F34B2507F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B72BEF-357D-43F0-93D6-012C8C18A3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C14262-9D44-4E37-8EED-A15713913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1B4F-6475-45E1-87C6-7CAAA504FA11}" type="datetimeFigureOut">
              <a:rPr lang="nl-BE" smtClean="0"/>
              <a:t>25/02/2020</a:t>
            </a:fld>
            <a:endParaRPr lang="nl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6ABBBB-2A13-4114-BD90-9B7742EB1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45DC5B-190C-45FF-9E73-BC2731B0E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957DB-A9A9-4E87-9778-56F5B19F0DB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20921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99DD4-F028-4B27-856B-675C3F53D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D8E706-9B22-44DB-8127-D61605B9F5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CEB9BF-4780-4F68-AD2F-DFA13AD6D5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BB56B6-C240-407C-A66D-EDFA4745E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1B4F-6475-45E1-87C6-7CAAA504FA11}" type="datetimeFigureOut">
              <a:rPr lang="nl-BE" smtClean="0"/>
              <a:t>25/02/2020</a:t>
            </a:fld>
            <a:endParaRPr lang="nl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13577D-E75F-4D40-BE8E-1C8C5700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1A04AE-D0D6-4CEE-AEB8-78CE23FB0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957DB-A9A9-4E87-9778-56F5B19F0DB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07264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6275FB-4E7F-4537-AD81-C3B6BB18B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79461B-3EE6-459F-8B4E-E8D72F6F1A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42B475-F81B-48F0-B547-9F41016E40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81B4F-6475-45E1-87C6-7CAAA504FA11}" type="datetimeFigureOut">
              <a:rPr lang="nl-BE" smtClean="0"/>
              <a:t>25/02/2020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389087-E5B0-45C6-A595-E67278DD8B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B69271-D084-433E-8232-B6210F08E1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957DB-A9A9-4E87-9778-56F5B19F0DB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19262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B9FB0-F37B-4E2F-863C-A1E72AB422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BE" dirty="0"/>
              <a:t>Approach </a:t>
            </a:r>
            <a:r>
              <a:rPr lang="nl-BE" dirty="0" err="1"/>
              <a:t>to</a:t>
            </a:r>
            <a:r>
              <a:rPr lang="nl-BE" dirty="0"/>
              <a:t> </a:t>
            </a:r>
            <a:r>
              <a:rPr lang="nl-BE" dirty="0" err="1"/>
              <a:t>the</a:t>
            </a:r>
            <a:r>
              <a:rPr lang="nl-BE" dirty="0"/>
              <a:t> audit of </a:t>
            </a:r>
            <a:r>
              <a:rPr lang="nl-BE" dirty="0" err="1"/>
              <a:t>technical</a:t>
            </a:r>
            <a:r>
              <a:rPr lang="nl-BE" dirty="0"/>
              <a:t> </a:t>
            </a:r>
            <a:r>
              <a:rPr lang="nl-BE" dirty="0" err="1"/>
              <a:t>provisions</a:t>
            </a:r>
            <a:br>
              <a:rPr lang="nl-BE" dirty="0"/>
            </a:br>
            <a:r>
              <a:rPr lang="nl-BE" dirty="0"/>
              <a:t>(SII </a:t>
            </a:r>
            <a:r>
              <a:rPr lang="nl-BE" dirty="0" err="1"/>
              <a:t>reporting</a:t>
            </a:r>
            <a:r>
              <a:rPr lang="nl-BE" dirty="0"/>
              <a:t>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0CF1DA-33A9-40C5-9237-732F70ACC2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/>
              <a:t>Company XXXXX</a:t>
            </a:r>
          </a:p>
        </p:txBody>
      </p:sp>
    </p:spTree>
    <p:extLst>
      <p:ext uri="{BB962C8B-B14F-4D97-AF65-F5344CB8AC3E}">
        <p14:creationId xmlns:p14="http://schemas.microsoft.com/office/powerpoint/2010/main" val="985389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40A389B-4E6B-41B1-870C-E07E0D22C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3800" dirty="0"/>
              <a:t>Preliminary notice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BB4EC4E-5FD5-4DBD-BA0F-05FCE1E988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304929" cy="4351338"/>
          </a:xfrm>
        </p:spPr>
        <p:txBody>
          <a:bodyPr>
            <a:normAutofit lnSpcReduction="10000"/>
          </a:bodyPr>
          <a:lstStyle/>
          <a:p>
            <a:r>
              <a:rPr lang="fr-BE" sz="1600" dirty="0"/>
              <a:t>The </a:t>
            </a:r>
            <a:r>
              <a:rPr lang="fr-BE" sz="1600" dirty="0" err="1"/>
              <a:t>purpose</a:t>
            </a:r>
            <a:r>
              <a:rPr lang="fr-BE" sz="1600" dirty="0"/>
              <a:t> </a:t>
            </a:r>
            <a:r>
              <a:rPr lang="fr-BE" sz="1600" dirty="0" err="1"/>
              <a:t>is</a:t>
            </a:r>
            <a:r>
              <a:rPr lang="fr-BE" sz="1600" dirty="0"/>
              <a:t> to </a:t>
            </a:r>
            <a:r>
              <a:rPr lang="fr-BE" sz="1600" dirty="0" err="1"/>
              <a:t>provide</a:t>
            </a:r>
            <a:r>
              <a:rPr lang="fr-BE" sz="1600" dirty="0"/>
              <a:t> the NBB </a:t>
            </a:r>
            <a:r>
              <a:rPr lang="fr-BE" sz="1600" b="1" dirty="0"/>
              <a:t>a basis for discussion on the main audit </a:t>
            </a:r>
            <a:r>
              <a:rPr lang="fr-BE" sz="1600" b="1" dirty="0" err="1"/>
              <a:t>procedures</a:t>
            </a:r>
            <a:r>
              <a:rPr lang="fr-BE" sz="1600" b="1" dirty="0"/>
              <a:t> </a:t>
            </a:r>
            <a:r>
              <a:rPr lang="fr-BE" sz="1600" b="1" dirty="0" err="1"/>
              <a:t>performed</a:t>
            </a:r>
            <a:r>
              <a:rPr lang="fr-BE" sz="1600" b="1" dirty="0"/>
              <a:t> </a:t>
            </a:r>
            <a:r>
              <a:rPr lang="fr-BE" sz="1600" b="1" dirty="0" err="1"/>
              <a:t>with</a:t>
            </a:r>
            <a:r>
              <a:rPr lang="fr-BE" sz="1600" b="1" dirty="0"/>
              <a:t> respect to the Best </a:t>
            </a:r>
            <a:r>
              <a:rPr lang="fr-BE" sz="1600" b="1" dirty="0" err="1"/>
              <a:t>Estimate</a:t>
            </a:r>
            <a:r>
              <a:rPr lang="fr-BE" sz="1600" b="1" dirty="0"/>
              <a:t> Life and Non-Life </a:t>
            </a:r>
            <a:r>
              <a:rPr lang="fr-BE" sz="1600" b="1" dirty="0" err="1"/>
              <a:t>under</a:t>
            </a:r>
            <a:r>
              <a:rPr lang="fr-BE" sz="1600" b="1" dirty="0"/>
              <a:t> Solvency II</a:t>
            </a:r>
            <a:r>
              <a:rPr lang="fr-BE" sz="1600" dirty="0"/>
              <a:t>.</a:t>
            </a:r>
          </a:p>
          <a:p>
            <a:r>
              <a:rPr lang="fr-BE" sz="1600" b="1" dirty="0"/>
              <a:t>By </a:t>
            </a:r>
            <a:r>
              <a:rPr lang="fr-BE" sz="1600" b="1" dirty="0" err="1"/>
              <a:t>having</a:t>
            </a:r>
            <a:r>
              <a:rPr lang="fr-BE" sz="1600" b="1" dirty="0"/>
              <a:t> a </a:t>
            </a:r>
            <a:r>
              <a:rPr lang="fr-BE" sz="1600" b="1" dirty="0" err="1"/>
              <a:t>better</a:t>
            </a:r>
            <a:r>
              <a:rPr lang="fr-BE" sz="1600" b="1" dirty="0"/>
              <a:t> </a:t>
            </a:r>
            <a:r>
              <a:rPr lang="fr-BE" sz="1600" b="1" dirty="0" err="1"/>
              <a:t>view</a:t>
            </a:r>
            <a:r>
              <a:rPr lang="fr-BE" sz="1600" b="1" dirty="0"/>
              <a:t> and </a:t>
            </a:r>
            <a:r>
              <a:rPr lang="fr-BE" sz="1600" b="1" dirty="0" err="1"/>
              <a:t>understanding</a:t>
            </a:r>
            <a:r>
              <a:rPr lang="fr-BE" sz="1600" dirty="0"/>
              <a:t> </a:t>
            </a:r>
            <a:r>
              <a:rPr lang="fr-BE" sz="1600" b="1" dirty="0"/>
              <a:t>of the </a:t>
            </a:r>
            <a:r>
              <a:rPr lang="fr-BE" sz="1600" b="1" dirty="0" err="1"/>
              <a:t>tasks</a:t>
            </a:r>
            <a:r>
              <a:rPr lang="fr-BE" sz="1600" b="1" dirty="0"/>
              <a:t> </a:t>
            </a:r>
            <a:r>
              <a:rPr lang="fr-BE" sz="1600" b="1" dirty="0" err="1"/>
              <a:t>performed</a:t>
            </a:r>
            <a:r>
              <a:rPr lang="fr-BE" sz="1600" b="1" dirty="0"/>
              <a:t> by the </a:t>
            </a:r>
            <a:r>
              <a:rPr lang="fr-BE" sz="1600" b="1" dirty="0" err="1"/>
              <a:t>accredited</a:t>
            </a:r>
            <a:r>
              <a:rPr lang="fr-BE" sz="1600" b="1" dirty="0"/>
              <a:t> </a:t>
            </a:r>
            <a:r>
              <a:rPr lang="fr-BE" sz="1600" b="1" dirty="0" err="1"/>
              <a:t>auditors</a:t>
            </a:r>
            <a:r>
              <a:rPr lang="fr-BE" sz="1600" dirty="0"/>
              <a:t>, the NBB </a:t>
            </a:r>
            <a:r>
              <a:rPr lang="fr-BE" sz="1600" dirty="0" err="1"/>
              <a:t>will</a:t>
            </a:r>
            <a:r>
              <a:rPr lang="fr-BE" sz="1600" dirty="0"/>
              <a:t> </a:t>
            </a:r>
            <a:r>
              <a:rPr lang="fr-BE" sz="1600" dirty="0" err="1"/>
              <a:t>be</a:t>
            </a:r>
            <a:r>
              <a:rPr lang="fr-BE" sz="1600" dirty="0"/>
              <a:t> in a </a:t>
            </a:r>
            <a:r>
              <a:rPr lang="fr-BE" sz="1600" dirty="0" err="1"/>
              <a:t>better</a:t>
            </a:r>
            <a:r>
              <a:rPr lang="fr-BE" sz="1600" dirty="0"/>
              <a:t> position to :</a:t>
            </a:r>
          </a:p>
          <a:p>
            <a:pPr lvl="1"/>
            <a:r>
              <a:rPr lang="fr-BE" sz="1600" dirty="0" err="1"/>
              <a:t>understand</a:t>
            </a:r>
            <a:r>
              <a:rPr lang="fr-BE" sz="1600" dirty="0"/>
              <a:t> the </a:t>
            </a:r>
            <a:r>
              <a:rPr lang="fr-BE" sz="1600" dirty="0" err="1"/>
              <a:t>weakness</a:t>
            </a:r>
            <a:r>
              <a:rPr lang="fr-BE" sz="1600" dirty="0"/>
              <a:t>(es) </a:t>
            </a:r>
            <a:r>
              <a:rPr lang="fr-BE" sz="1600" dirty="0" err="1"/>
              <a:t>reported</a:t>
            </a:r>
            <a:r>
              <a:rPr lang="fr-BE" sz="1600" dirty="0"/>
              <a:t>,</a:t>
            </a:r>
          </a:p>
          <a:p>
            <a:pPr lvl="1"/>
            <a:r>
              <a:rPr lang="fr-BE" sz="1600" dirty="0" err="1"/>
              <a:t>align</a:t>
            </a:r>
            <a:r>
              <a:rPr lang="fr-BE" sz="1600" dirty="0"/>
              <a:t> </a:t>
            </a:r>
            <a:r>
              <a:rPr lang="fr-BE" sz="1600" dirty="0" err="1"/>
              <a:t>its</a:t>
            </a:r>
            <a:r>
              <a:rPr lang="fr-BE" sz="1600" dirty="0"/>
              <a:t> </a:t>
            </a:r>
            <a:r>
              <a:rPr lang="fr-BE" sz="1600" dirty="0" err="1"/>
              <a:t>own</a:t>
            </a:r>
            <a:r>
              <a:rPr lang="fr-BE" sz="1600" dirty="0"/>
              <a:t> </a:t>
            </a:r>
            <a:r>
              <a:rPr lang="fr-BE" sz="1600" dirty="0" err="1"/>
              <a:t>duties</a:t>
            </a:r>
            <a:r>
              <a:rPr lang="fr-BE" sz="1600" dirty="0"/>
              <a:t>, and </a:t>
            </a:r>
            <a:r>
              <a:rPr lang="fr-BE" sz="1600" dirty="0" err="1"/>
              <a:t>therefore</a:t>
            </a:r>
            <a:r>
              <a:rPr lang="fr-BE" sz="1600" dirty="0"/>
              <a:t> </a:t>
            </a:r>
            <a:r>
              <a:rPr lang="fr-BE" sz="1600" dirty="0" err="1"/>
              <a:t>avoid</a:t>
            </a:r>
            <a:r>
              <a:rPr lang="fr-BE" sz="1600" dirty="0"/>
              <a:t> </a:t>
            </a:r>
            <a:r>
              <a:rPr lang="fr-BE" sz="1600" dirty="0" err="1"/>
              <a:t>overlaps</a:t>
            </a:r>
            <a:r>
              <a:rPr lang="fr-BE" sz="1600" dirty="0"/>
              <a:t> and </a:t>
            </a:r>
            <a:r>
              <a:rPr lang="fr-BE" sz="1600" dirty="0" err="1"/>
              <a:t>act</a:t>
            </a:r>
            <a:r>
              <a:rPr lang="fr-BE" sz="1600" dirty="0"/>
              <a:t> in a </a:t>
            </a:r>
            <a:r>
              <a:rPr lang="fr-BE" sz="1600" dirty="0" err="1"/>
              <a:t>complementary</a:t>
            </a:r>
            <a:r>
              <a:rPr lang="fr-BE" sz="1600" dirty="0"/>
              <a:t> </a:t>
            </a:r>
            <a:r>
              <a:rPr lang="fr-BE" sz="1600" dirty="0" err="1"/>
              <a:t>way</a:t>
            </a:r>
            <a:r>
              <a:rPr lang="fr-BE" sz="1600" dirty="0"/>
              <a:t>.</a:t>
            </a:r>
          </a:p>
          <a:p>
            <a:r>
              <a:rPr lang="fr-BE" sz="1600" dirty="0"/>
              <a:t>NBB </a:t>
            </a:r>
            <a:r>
              <a:rPr lang="fr-BE" sz="1600" dirty="0" err="1"/>
              <a:t>expects</a:t>
            </a:r>
            <a:r>
              <a:rPr lang="fr-BE" sz="1600" dirty="0"/>
              <a:t> a </a:t>
            </a:r>
            <a:r>
              <a:rPr lang="fr-BE" sz="1600" dirty="0" err="1"/>
              <a:t>preliminary</a:t>
            </a:r>
            <a:r>
              <a:rPr lang="fr-BE" sz="1600" dirty="0"/>
              <a:t> support document in </a:t>
            </a:r>
            <a:r>
              <a:rPr lang="fr-BE" sz="1600" dirty="0" err="1"/>
              <a:t>order</a:t>
            </a:r>
            <a:r>
              <a:rPr lang="fr-BE" sz="1600" dirty="0"/>
              <a:t> to </a:t>
            </a:r>
            <a:r>
              <a:rPr lang="fr-BE" sz="1600" dirty="0" err="1"/>
              <a:t>pursue</a:t>
            </a:r>
            <a:r>
              <a:rPr lang="fr-BE" sz="1600" dirty="0"/>
              <a:t> the open </a:t>
            </a:r>
            <a:r>
              <a:rPr lang="fr-BE" sz="1600" dirty="0" err="1"/>
              <a:t>dialog</a:t>
            </a:r>
            <a:r>
              <a:rPr lang="fr-BE" sz="1600" dirty="0"/>
              <a:t> in an efficient </a:t>
            </a:r>
            <a:r>
              <a:rPr lang="fr-BE" sz="1600" dirty="0" err="1"/>
              <a:t>way</a:t>
            </a:r>
            <a:r>
              <a:rPr lang="fr-BE" sz="1600" dirty="0"/>
              <a:t>.</a:t>
            </a:r>
          </a:p>
          <a:p>
            <a:pPr marL="268288" lvl="1" indent="0">
              <a:buNone/>
            </a:pPr>
            <a:r>
              <a:rPr lang="fr-BE" sz="1600" dirty="0"/>
              <a:t>As </a:t>
            </a:r>
            <a:r>
              <a:rPr lang="fr-BE" sz="1600" dirty="0" err="1"/>
              <a:t>such</a:t>
            </a:r>
            <a:r>
              <a:rPr lang="fr-BE" sz="1600" dirty="0"/>
              <a:t>, NBB </a:t>
            </a:r>
            <a:r>
              <a:rPr lang="fr-BE" sz="1600" dirty="0" err="1"/>
              <a:t>expects</a:t>
            </a:r>
            <a:r>
              <a:rPr lang="fr-BE" sz="1600" dirty="0"/>
              <a:t> </a:t>
            </a:r>
            <a:r>
              <a:rPr lang="fr-BE" sz="1600" dirty="0" err="1"/>
              <a:t>this</a:t>
            </a:r>
            <a:r>
              <a:rPr lang="fr-BE" sz="1600" dirty="0"/>
              <a:t> basis for discussion to focus on the Best </a:t>
            </a:r>
            <a:r>
              <a:rPr lang="fr-BE" sz="1600" dirty="0" err="1"/>
              <a:t>Estimate</a:t>
            </a:r>
            <a:r>
              <a:rPr lang="fr-BE" sz="1600" dirty="0"/>
              <a:t> Life and Non-Life </a:t>
            </a:r>
            <a:r>
              <a:rPr lang="fr-BE" sz="1600" dirty="0" err="1"/>
              <a:t>under</a:t>
            </a:r>
            <a:r>
              <a:rPr lang="fr-BE" sz="1600" dirty="0"/>
              <a:t> Solvency II, and for </a:t>
            </a:r>
            <a:r>
              <a:rPr lang="fr-BE" sz="1600" dirty="0" err="1"/>
              <a:t>these</a:t>
            </a:r>
            <a:r>
              <a:rPr lang="fr-BE" sz="1600" dirty="0"/>
              <a:t> captions, to </a:t>
            </a:r>
            <a:r>
              <a:rPr lang="fr-BE" sz="1600" dirty="0" err="1"/>
              <a:t>be</a:t>
            </a:r>
            <a:r>
              <a:rPr lang="fr-BE" sz="1600" dirty="0"/>
              <a:t> more </a:t>
            </a:r>
            <a:r>
              <a:rPr lang="fr-BE" sz="1600" dirty="0" err="1"/>
              <a:t>granular</a:t>
            </a:r>
            <a:r>
              <a:rPr lang="fr-BE" sz="1600" dirty="0"/>
              <a:t> </a:t>
            </a:r>
            <a:r>
              <a:rPr lang="fr-BE" sz="1600" dirty="0" err="1"/>
              <a:t>than</a:t>
            </a:r>
            <a:r>
              <a:rPr lang="fr-BE" sz="1600" dirty="0"/>
              <a:t> the audit plan or </a:t>
            </a:r>
            <a:r>
              <a:rPr lang="fr-BE" sz="1600" dirty="0" err="1"/>
              <a:t>annual</a:t>
            </a:r>
            <a:r>
              <a:rPr lang="fr-BE" sz="1600" dirty="0"/>
              <a:t> report to the audit </a:t>
            </a:r>
            <a:r>
              <a:rPr lang="fr-BE" sz="1600" dirty="0" err="1"/>
              <a:t>committee</a:t>
            </a:r>
            <a:r>
              <a:rPr lang="fr-BE" sz="1600" dirty="0"/>
              <a:t> </a:t>
            </a:r>
            <a:r>
              <a:rPr lang="fr-BE" sz="1600" dirty="0" err="1"/>
              <a:t>usually</a:t>
            </a:r>
            <a:r>
              <a:rPr lang="fr-BE" sz="1600" dirty="0"/>
              <a:t> </a:t>
            </a:r>
            <a:r>
              <a:rPr lang="fr-BE" sz="1600" dirty="0" err="1"/>
              <a:t>provided</a:t>
            </a:r>
            <a:r>
              <a:rPr lang="fr-BE" sz="1600" dirty="0"/>
              <a:t> to the NBB.  </a:t>
            </a:r>
          </a:p>
          <a:p>
            <a:pPr marL="268288" lvl="1" indent="0">
              <a:buNone/>
            </a:pPr>
            <a:r>
              <a:rPr lang="fr-BE" sz="1600" dirty="0" err="1"/>
              <a:t>Proposal</a:t>
            </a:r>
            <a:r>
              <a:rPr lang="fr-BE" sz="1600" dirty="0"/>
              <a:t> </a:t>
            </a:r>
            <a:r>
              <a:rPr lang="fr-BE" sz="1600" dirty="0" err="1"/>
              <a:t>is</a:t>
            </a:r>
            <a:r>
              <a:rPr lang="fr-BE" sz="1600" dirty="0"/>
              <a:t> to follow the structure of the IREFI </a:t>
            </a:r>
            <a:r>
              <a:rPr lang="fr-BE" sz="1600" dirty="0" err="1"/>
              <a:t>work</a:t>
            </a:r>
            <a:r>
              <a:rPr lang="fr-BE" sz="1600" dirty="0"/>
              <a:t> programme on the Best </a:t>
            </a:r>
            <a:r>
              <a:rPr lang="fr-BE" sz="1600" dirty="0" err="1"/>
              <a:t>Estimate</a:t>
            </a:r>
            <a:r>
              <a:rPr lang="fr-BE" sz="1600" dirty="0"/>
              <a:t> Life and Best </a:t>
            </a:r>
            <a:r>
              <a:rPr lang="fr-BE" sz="1600" dirty="0" err="1"/>
              <a:t>Estimate</a:t>
            </a:r>
            <a:r>
              <a:rPr lang="fr-BE" sz="1600" dirty="0"/>
              <a:t> Non-Life.  </a:t>
            </a:r>
          </a:p>
          <a:p>
            <a:pPr marL="96838" indent="-285750"/>
            <a:r>
              <a:rPr lang="fr-BE" sz="1600" dirty="0"/>
              <a:t>Canvas </a:t>
            </a:r>
            <a:r>
              <a:rPr lang="fr-BE" sz="1600" dirty="0" err="1"/>
              <a:t>is</a:t>
            </a:r>
            <a:r>
              <a:rPr lang="fr-BE" sz="1600" dirty="0"/>
              <a:t> to </a:t>
            </a:r>
            <a:r>
              <a:rPr lang="fr-BE" sz="1600" dirty="0" err="1"/>
              <a:t>be</a:t>
            </a:r>
            <a:r>
              <a:rPr lang="fr-BE" sz="1600" dirty="0"/>
              <a:t> </a:t>
            </a:r>
            <a:r>
              <a:rPr lang="fr-BE" sz="1600" dirty="0" err="1"/>
              <a:t>filled</a:t>
            </a:r>
            <a:r>
              <a:rPr lang="fr-BE" sz="1600" dirty="0"/>
              <a:t> in to </a:t>
            </a:r>
            <a:r>
              <a:rPr lang="fr-BE" sz="1600" dirty="0" err="1"/>
              <a:t>reflect</a:t>
            </a:r>
            <a:r>
              <a:rPr lang="fr-BE" sz="1600" dirty="0"/>
              <a:t> Life and Non-Life </a:t>
            </a:r>
            <a:r>
              <a:rPr lang="fr-BE" sz="1600" dirty="0" err="1"/>
              <a:t>procedures</a:t>
            </a:r>
            <a:r>
              <a:rPr lang="fr-BE" sz="1600" dirty="0"/>
              <a:t> </a:t>
            </a:r>
            <a:r>
              <a:rPr lang="fr-BE" sz="1600" dirty="0" err="1"/>
              <a:t>separately</a:t>
            </a:r>
            <a:r>
              <a:rPr lang="fr-BE" sz="1600" dirty="0"/>
              <a:t> </a:t>
            </a:r>
          </a:p>
          <a:p>
            <a:endParaRPr lang="fr-BE" sz="1600" dirty="0"/>
          </a:p>
          <a:p>
            <a:pPr marL="0" indent="0">
              <a:buNone/>
            </a:pPr>
            <a:r>
              <a:rPr lang="fr-BE" sz="1600" b="1" dirty="0"/>
              <a:t>Restriction of use</a:t>
            </a:r>
          </a:p>
          <a:p>
            <a:pPr marL="0" indent="0">
              <a:buNone/>
            </a:pPr>
            <a:r>
              <a:rPr lang="fr-BE" sz="1600" dirty="0"/>
              <a:t>NBB </a:t>
            </a:r>
            <a:r>
              <a:rPr lang="fr-BE" sz="1600" dirty="0" err="1"/>
              <a:t>agrees</a:t>
            </a:r>
            <a:r>
              <a:rPr lang="fr-BE" sz="1600" dirty="0"/>
              <a:t> </a:t>
            </a:r>
            <a:r>
              <a:rPr lang="fr-BE" sz="1600" dirty="0" err="1"/>
              <a:t>that</a:t>
            </a:r>
            <a:r>
              <a:rPr lang="fr-BE" sz="1600" dirty="0"/>
              <a:t> </a:t>
            </a:r>
            <a:r>
              <a:rPr lang="fr-BE" sz="1600" dirty="0" err="1"/>
              <a:t>such</a:t>
            </a:r>
            <a:r>
              <a:rPr lang="fr-BE" sz="1600" dirty="0"/>
              <a:t> document </a:t>
            </a:r>
            <a:r>
              <a:rPr lang="fr-BE" sz="1600" dirty="0" err="1"/>
              <a:t>is</a:t>
            </a:r>
            <a:r>
              <a:rPr lang="fr-BE" sz="1600" dirty="0"/>
              <a:t> </a:t>
            </a:r>
            <a:r>
              <a:rPr lang="fr-BE" sz="1600" dirty="0" err="1"/>
              <a:t>intended</a:t>
            </a:r>
            <a:r>
              <a:rPr lang="fr-BE" sz="1600" dirty="0"/>
              <a:t> </a:t>
            </a:r>
            <a:r>
              <a:rPr lang="fr-BE" sz="1600" dirty="0" err="1"/>
              <a:t>solely</a:t>
            </a:r>
            <a:r>
              <a:rPr lang="fr-BE" sz="1600" dirty="0"/>
              <a:t> for </a:t>
            </a:r>
            <a:r>
              <a:rPr lang="fr-BE" sz="1600" dirty="0" err="1"/>
              <a:t>its</a:t>
            </a:r>
            <a:r>
              <a:rPr lang="fr-BE" sz="1600" dirty="0"/>
              <a:t> </a:t>
            </a:r>
            <a:r>
              <a:rPr lang="fr-BE" sz="1600" dirty="0" err="1"/>
              <a:t>own</a:t>
            </a:r>
            <a:r>
              <a:rPr lang="fr-BE" sz="1600" dirty="0"/>
              <a:t> information and use in the </a:t>
            </a:r>
            <a:r>
              <a:rPr lang="fr-BE" sz="1600" dirty="0" err="1"/>
              <a:t>context</a:t>
            </a:r>
            <a:r>
              <a:rPr lang="fr-BE" sz="1600" dirty="0"/>
              <a:t> of the participation of the </a:t>
            </a:r>
            <a:r>
              <a:rPr lang="fr-BE" sz="1600" dirty="0" err="1"/>
              <a:t>accredited</a:t>
            </a:r>
            <a:r>
              <a:rPr lang="fr-BE" sz="1600" dirty="0"/>
              <a:t> </a:t>
            </a:r>
            <a:r>
              <a:rPr lang="fr-BE" sz="1600" dirty="0" err="1"/>
              <a:t>auditors</a:t>
            </a:r>
            <a:r>
              <a:rPr lang="fr-BE" sz="1600" dirty="0"/>
              <a:t> to the </a:t>
            </a:r>
            <a:r>
              <a:rPr lang="fr-BE" sz="1600" dirty="0" err="1"/>
              <a:t>prudential</a:t>
            </a:r>
            <a:r>
              <a:rPr lang="fr-BE" sz="1600" dirty="0"/>
              <a:t> supervision.</a:t>
            </a:r>
          </a:p>
          <a:p>
            <a:endParaRPr lang="fr-BE" dirty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588955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40A389B-4E6B-41B1-870C-E07E0D22C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429"/>
            <a:ext cx="10515600" cy="1325563"/>
          </a:xfrm>
        </p:spPr>
        <p:txBody>
          <a:bodyPr>
            <a:normAutofit/>
          </a:bodyPr>
          <a:lstStyle/>
          <a:p>
            <a:r>
              <a:rPr lang="fr-BE" sz="3800" dirty="0" err="1"/>
              <a:t>Approach</a:t>
            </a:r>
            <a:r>
              <a:rPr lang="fr-BE" sz="3800" dirty="0"/>
              <a:t> to the audit of the </a:t>
            </a:r>
            <a:r>
              <a:rPr lang="fr-BE" sz="3800" dirty="0" err="1"/>
              <a:t>technical</a:t>
            </a:r>
            <a:r>
              <a:rPr lang="fr-BE" sz="3800" dirty="0"/>
              <a:t> provisions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C706EF30-8B73-4112-A13E-BAD3AC15F4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3183919"/>
              </p:ext>
            </p:extLst>
          </p:nvPr>
        </p:nvGraphicFramePr>
        <p:xfrm>
          <a:off x="918882" y="1771833"/>
          <a:ext cx="8000831" cy="3757699"/>
        </p:xfrm>
        <a:graphic>
          <a:graphicData uri="http://schemas.openxmlformats.org/drawingml/2006/table">
            <a:tbl>
              <a:tblPr/>
              <a:tblGrid>
                <a:gridCol w="1233282">
                  <a:extLst>
                    <a:ext uri="{9D8B030D-6E8A-4147-A177-3AD203B41FA5}">
                      <a16:colId xmlns:a16="http://schemas.microsoft.com/office/drawing/2014/main" val="3757718486"/>
                    </a:ext>
                  </a:extLst>
                </a:gridCol>
                <a:gridCol w="6767549">
                  <a:extLst>
                    <a:ext uri="{9D8B030D-6E8A-4147-A177-3AD203B41FA5}">
                      <a16:colId xmlns:a16="http://schemas.microsoft.com/office/drawing/2014/main" val="838496434"/>
                    </a:ext>
                  </a:extLst>
                </a:gridCol>
              </a:tblGrid>
              <a:tr h="3757699">
                <a:tc>
                  <a:txBody>
                    <a:bodyPr/>
                    <a:lstStyle/>
                    <a:p>
                      <a:pPr marL="1588" marR="0" lvl="1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Risk Assessment</a:t>
                      </a:r>
                    </a:p>
                  </a:txBody>
                  <a:tcPr marL="49846" marR="49846" marT="49846" marB="49846" horzOverflow="overflow">
                    <a:lnL w="12700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EB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000" b="0" i="0" kern="1200" baseline="0" noProof="0" dirty="0">
                        <a:solidFill>
                          <a:srgbClr val="00338D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846" marR="49846" marT="49846" marB="49846" horzOverflow="overflow">
                    <a:lnL w="12700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0091547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2833D6AF-FE9C-48D8-8D1F-FEB5933F88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5604" y="1942468"/>
            <a:ext cx="6612319" cy="3371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25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40A389B-4E6B-41B1-870C-E07E0D22C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429"/>
            <a:ext cx="10515600" cy="1325563"/>
          </a:xfrm>
        </p:spPr>
        <p:txBody>
          <a:bodyPr>
            <a:normAutofit/>
          </a:bodyPr>
          <a:lstStyle/>
          <a:p>
            <a:r>
              <a:rPr lang="fr-BE" sz="3800" dirty="0" err="1"/>
              <a:t>Approach</a:t>
            </a:r>
            <a:r>
              <a:rPr lang="fr-BE" sz="3800" dirty="0"/>
              <a:t> to the audit of the </a:t>
            </a:r>
            <a:r>
              <a:rPr lang="fr-BE" sz="3800" dirty="0" err="1"/>
              <a:t>technical</a:t>
            </a:r>
            <a:r>
              <a:rPr lang="fr-BE" sz="3800" dirty="0"/>
              <a:t> provisions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C706EF30-8B73-4112-A13E-BAD3AC15F4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8636876"/>
              </p:ext>
            </p:extLst>
          </p:nvPr>
        </p:nvGraphicFramePr>
        <p:xfrm>
          <a:off x="918882" y="1207055"/>
          <a:ext cx="7548919" cy="5504436"/>
        </p:xfrm>
        <a:graphic>
          <a:graphicData uri="http://schemas.openxmlformats.org/drawingml/2006/table">
            <a:tbl>
              <a:tblPr/>
              <a:tblGrid>
                <a:gridCol w="1163622">
                  <a:extLst>
                    <a:ext uri="{9D8B030D-6E8A-4147-A177-3AD203B41FA5}">
                      <a16:colId xmlns:a16="http://schemas.microsoft.com/office/drawing/2014/main" val="3757718486"/>
                    </a:ext>
                  </a:extLst>
                </a:gridCol>
                <a:gridCol w="6385297">
                  <a:extLst>
                    <a:ext uri="{9D8B030D-6E8A-4147-A177-3AD203B41FA5}">
                      <a16:colId xmlns:a16="http://schemas.microsoft.com/office/drawing/2014/main" val="838496434"/>
                    </a:ext>
                  </a:extLst>
                </a:gridCol>
              </a:tblGrid>
              <a:tr h="3419707">
                <a:tc>
                  <a:txBody>
                    <a:bodyPr/>
                    <a:lstStyle/>
                    <a:p>
                      <a:pPr marL="1588" marR="0" lvl="1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Best estimate reserve</a:t>
                      </a:r>
                    </a:p>
                    <a:p>
                      <a:pPr marL="1588" marR="0" lvl="1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GB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588" marR="0" lvl="1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Internal control environment and control testing</a:t>
                      </a:r>
                    </a:p>
                  </a:txBody>
                  <a:tcPr marL="49846" marR="49846" marT="49846" marB="49846" horzOverflow="overflow">
                    <a:lnL w="12700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EB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000" b="0" i="0" u="sng" kern="1200" baseline="0" noProof="0" dirty="0">
                          <a:solidFill>
                            <a:srgbClr val="00338D"/>
                          </a:solidFill>
                          <a:latin typeface="+mn-lt"/>
                          <a:ea typeface="+mn-ea"/>
                          <a:cs typeface="+mn-cs"/>
                        </a:rPr>
                        <a:t>Provide the list of the main audit procedures performed </a:t>
                      </a:r>
                      <a:r>
                        <a:rPr lang="en-US" sz="1000" b="0" i="0" kern="1200" baseline="0" noProof="0" dirty="0">
                          <a:solidFill>
                            <a:srgbClr val="00338D"/>
                          </a:solidFill>
                          <a:latin typeface="+mn-lt"/>
                          <a:ea typeface="+mn-ea"/>
                          <a:cs typeface="+mn-cs"/>
                        </a:rPr>
                        <a:t>in relation to the internal control environment and control testing in the following areas: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Univers for KPMG" panose="020B0603020202020204" pitchFamily="34" charset="0"/>
                        <a:buChar char="—"/>
                        <a:tabLst/>
                        <a:defRPr/>
                      </a:pPr>
                      <a:r>
                        <a:rPr lang="en-US" sz="1000" b="0" i="0" kern="1200" baseline="0" noProof="0" dirty="0">
                          <a:solidFill>
                            <a:srgbClr val="00338D"/>
                          </a:solidFill>
                          <a:latin typeface="+mn-lt"/>
                          <a:ea typeface="+mn-ea"/>
                          <a:cs typeface="+mn-cs"/>
                        </a:rPr>
                        <a:t>data input;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Univers for KPMG" panose="020B0603020202020204" pitchFamily="34" charset="0"/>
                        <a:buChar char="—"/>
                        <a:tabLst/>
                        <a:defRPr/>
                      </a:pPr>
                      <a:r>
                        <a:rPr lang="en-US" sz="1000" b="0" i="0" kern="1200" baseline="0" noProof="0" dirty="0">
                          <a:solidFill>
                            <a:srgbClr val="00338D"/>
                          </a:solidFill>
                          <a:latin typeface="+mn-lt"/>
                          <a:ea typeface="+mn-ea"/>
                          <a:cs typeface="+mn-cs"/>
                        </a:rPr>
                        <a:t>data manipulation and grouping;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Univers for KPMG" panose="020B0603020202020204" pitchFamily="34" charset="0"/>
                        <a:buChar char="—"/>
                        <a:tabLst/>
                        <a:defRPr/>
                      </a:pPr>
                      <a:r>
                        <a:rPr lang="en-US" sz="1000" b="0" i="0" kern="1200" baseline="0" noProof="0" dirty="0">
                          <a:solidFill>
                            <a:srgbClr val="00338D"/>
                          </a:solidFill>
                          <a:latin typeface="+mn-lt"/>
                          <a:ea typeface="+mn-ea"/>
                          <a:cs typeface="+mn-cs"/>
                        </a:rPr>
                        <a:t>assumption setting and back testing;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Univers for KPMG" panose="020B0603020202020204" pitchFamily="34" charset="0"/>
                        <a:buChar char="—"/>
                        <a:tabLst/>
                        <a:defRPr/>
                      </a:pPr>
                      <a:r>
                        <a:rPr lang="en-US" sz="1000" b="0" i="0" kern="1200" baseline="0" noProof="0" dirty="0">
                          <a:solidFill>
                            <a:srgbClr val="00338D"/>
                          </a:solidFill>
                          <a:latin typeface="+mn-lt"/>
                          <a:ea typeface="+mn-ea"/>
                          <a:cs typeface="+mn-cs"/>
                        </a:rPr>
                        <a:t>Individual tests per model point (e.g. on policy level)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Univers for KPMG" panose="020B0603020202020204" pitchFamily="34" charset="0"/>
                        <a:buChar char="—"/>
                        <a:tabLst/>
                        <a:defRPr/>
                      </a:pPr>
                      <a:r>
                        <a:rPr lang="en-US" sz="1000" b="0" i="0" kern="1200" baseline="0" noProof="0" dirty="0">
                          <a:solidFill>
                            <a:srgbClr val="00338D"/>
                          </a:solidFill>
                          <a:latin typeface="+mn-lt"/>
                          <a:ea typeface="+mn-ea"/>
                          <a:cs typeface="+mn-cs"/>
                        </a:rPr>
                        <a:t>performance of calculation;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Univers for KPMG" panose="020B0603020202020204" pitchFamily="34" charset="0"/>
                        <a:buChar char="—"/>
                        <a:tabLst/>
                        <a:defRPr/>
                      </a:pPr>
                      <a:r>
                        <a:rPr lang="en-US" sz="1000" b="0" i="0" kern="1200" baseline="0" noProof="0" dirty="0">
                          <a:solidFill>
                            <a:srgbClr val="00338D"/>
                          </a:solidFill>
                          <a:latin typeface="+mn-lt"/>
                          <a:ea typeface="+mn-ea"/>
                          <a:cs typeface="+mn-cs"/>
                        </a:rPr>
                        <a:t>validation of model operation and assessment of results;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Univers for KPMG" panose="020B0603020202020204" pitchFamily="34" charset="0"/>
                        <a:buChar char="—"/>
                        <a:tabLst/>
                        <a:defRPr/>
                      </a:pPr>
                      <a:r>
                        <a:rPr lang="en-US" sz="1000" b="0" i="0" kern="1200" baseline="0" noProof="0" dirty="0">
                          <a:solidFill>
                            <a:srgbClr val="00338D"/>
                          </a:solidFill>
                          <a:latin typeface="+mn-lt"/>
                          <a:ea typeface="+mn-ea"/>
                          <a:cs typeface="+mn-cs"/>
                        </a:rPr>
                        <a:t>preparation of results and reporting;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Univers for KPMG" panose="020B0603020202020204" pitchFamily="34" charset="0"/>
                        <a:buChar char="—"/>
                        <a:tabLst/>
                        <a:defRPr/>
                      </a:pPr>
                      <a:r>
                        <a:rPr lang="en-US" sz="1000" b="0" i="0" kern="1200" baseline="0" noProof="0" dirty="0">
                          <a:solidFill>
                            <a:srgbClr val="00338D"/>
                          </a:solidFill>
                          <a:latin typeface="+mn-lt"/>
                          <a:ea typeface="+mn-ea"/>
                          <a:cs typeface="+mn-cs"/>
                        </a:rPr>
                        <a:t>performance of model changes on cash flows, expense allocation (</a:t>
                      </a:r>
                      <a:r>
                        <a:rPr lang="en-US" sz="1000" b="0" i="0" kern="1200" baseline="0" noProof="0" dirty="0" err="1">
                          <a:solidFill>
                            <a:srgbClr val="00338D"/>
                          </a:solidFill>
                          <a:latin typeface="+mn-lt"/>
                          <a:ea typeface="+mn-ea"/>
                          <a:cs typeface="+mn-cs"/>
                        </a:rPr>
                        <a:t>etc</a:t>
                      </a:r>
                      <a:r>
                        <a:rPr lang="en-US" sz="1000" b="0" i="0" kern="1200" baseline="0" noProof="0" dirty="0">
                          <a:solidFill>
                            <a:srgbClr val="00338D"/>
                          </a:solidFill>
                          <a:latin typeface="+mn-lt"/>
                          <a:ea typeface="+mn-ea"/>
                          <a:cs typeface="+mn-cs"/>
                        </a:rPr>
                        <a:t>);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Univers for KPMG" panose="020B0603020202020204" pitchFamily="34" charset="0"/>
                        <a:buChar char="—"/>
                        <a:tabLst/>
                        <a:defRPr/>
                      </a:pPr>
                      <a:r>
                        <a:rPr lang="en-US" sz="1000" b="0" i="0" kern="1200" baseline="0" noProof="0" dirty="0">
                          <a:solidFill>
                            <a:srgbClr val="00338D"/>
                          </a:solidFill>
                          <a:latin typeface="+mn-lt"/>
                          <a:ea typeface="+mn-ea"/>
                          <a:cs typeface="+mn-cs"/>
                        </a:rPr>
                        <a:t>Cash flow model validation;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Univers for KPMG" panose="020B0603020202020204" pitchFamily="34" charset="0"/>
                        <a:buChar char="—"/>
                        <a:tabLst/>
                        <a:defRPr/>
                      </a:pPr>
                      <a:r>
                        <a:rPr lang="en-US" sz="1000" b="0" i="0" kern="1200" baseline="0" noProof="0" dirty="0">
                          <a:solidFill>
                            <a:srgbClr val="00338D"/>
                          </a:solidFill>
                          <a:latin typeface="+mn-lt"/>
                          <a:ea typeface="+mn-ea"/>
                          <a:cs typeface="+mn-cs"/>
                        </a:rPr>
                        <a:t>Other relevant procedures.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nl-BE" sz="1000" b="0" i="0" kern="1200" baseline="0" noProof="0" dirty="0">
                        <a:solidFill>
                          <a:srgbClr val="00338D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000" b="0" i="0" kern="1200" baseline="0" noProof="0" dirty="0">
                          <a:solidFill>
                            <a:srgbClr val="00338D"/>
                          </a:solidFill>
                          <a:latin typeface="+mn-lt"/>
                          <a:ea typeface="+mn-ea"/>
                          <a:cs typeface="+mn-cs"/>
                        </a:rPr>
                        <a:t>For instance, consider the following types of internal controls : 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Univers for KPMG" panose="020B0603020202020204" pitchFamily="34" charset="0"/>
                        <a:buChar char="—"/>
                        <a:tabLst/>
                        <a:defRPr/>
                      </a:pPr>
                      <a:r>
                        <a:rPr lang="en-US" sz="1000" b="0" i="0" kern="1200" baseline="0" noProof="0" dirty="0">
                          <a:solidFill>
                            <a:srgbClr val="00338D"/>
                          </a:solidFill>
                          <a:latin typeface="+mn-lt"/>
                          <a:ea typeface="+mn-ea"/>
                          <a:cs typeface="+mn-cs"/>
                        </a:rPr>
                        <a:t>Sense checks, logic checks, cross checks and plausibility checks performed by the Company on the data input, assumptions and the outcome of the calculations;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Univers for KPMG" panose="020B0603020202020204" pitchFamily="34" charset="0"/>
                        <a:buChar char="—"/>
                        <a:tabLst/>
                        <a:defRPr/>
                      </a:pPr>
                      <a:r>
                        <a:rPr lang="en-US" sz="1000" b="0" i="0" kern="1200" baseline="0" noProof="0" dirty="0">
                          <a:solidFill>
                            <a:srgbClr val="00338D"/>
                          </a:solidFill>
                          <a:latin typeface="+mn-lt"/>
                          <a:ea typeface="+mn-ea"/>
                          <a:cs typeface="+mn-cs"/>
                        </a:rPr>
                        <a:t>The application of a data quality policy;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Univers for KPMG" panose="020B0603020202020204" pitchFamily="34" charset="0"/>
                        <a:buChar char="—"/>
                        <a:tabLst/>
                        <a:defRPr/>
                      </a:pPr>
                      <a:r>
                        <a:rPr lang="en-US" sz="1000" b="0" i="0" kern="1200" baseline="0" noProof="0" dirty="0">
                          <a:solidFill>
                            <a:srgbClr val="00338D"/>
                          </a:solidFill>
                          <a:latin typeface="+mn-lt"/>
                          <a:ea typeface="+mn-ea"/>
                          <a:cs typeface="+mn-cs"/>
                        </a:rPr>
                        <a:t>Input checks on assumptions and other data used in the calculations;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Univers for KPMG" panose="020B0603020202020204" pitchFamily="34" charset="0"/>
                        <a:buChar char="—"/>
                        <a:tabLst/>
                        <a:defRPr/>
                      </a:pPr>
                      <a:r>
                        <a:rPr lang="en-US" sz="1000" b="0" i="0" kern="1200" baseline="0" noProof="0" dirty="0">
                          <a:solidFill>
                            <a:srgbClr val="00338D"/>
                          </a:solidFill>
                          <a:latin typeface="+mn-lt"/>
                          <a:ea typeface="+mn-ea"/>
                          <a:cs typeface="+mn-cs"/>
                        </a:rPr>
                        <a:t>Analysis of change and variance analysis;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Univers for KPMG" panose="020B0603020202020204" pitchFamily="34" charset="0"/>
                        <a:buChar char="—"/>
                        <a:tabLst/>
                        <a:defRPr/>
                      </a:pPr>
                      <a:r>
                        <a:rPr lang="en-US" sz="1000" b="0" i="0" kern="1200" baseline="0" noProof="0" dirty="0">
                          <a:solidFill>
                            <a:srgbClr val="00338D"/>
                          </a:solidFill>
                          <a:latin typeface="+mn-lt"/>
                          <a:ea typeface="+mn-ea"/>
                          <a:cs typeface="+mn-cs"/>
                        </a:rPr>
                        <a:t>Model governance controls on the authorization, review and sign-off;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Univers for KPMG" panose="020B0603020202020204" pitchFamily="34" charset="0"/>
                        <a:buChar char="—"/>
                        <a:tabLst/>
                        <a:defRPr/>
                      </a:pPr>
                      <a:r>
                        <a:rPr lang="en-US" sz="1000" b="0" i="0" kern="1200" baseline="0" noProof="0" dirty="0">
                          <a:solidFill>
                            <a:srgbClr val="00338D"/>
                          </a:solidFill>
                          <a:latin typeface="+mn-lt"/>
                          <a:ea typeface="+mn-ea"/>
                          <a:cs typeface="+mn-cs"/>
                        </a:rPr>
                        <a:t>General IT controls and automated controls on IT-interfaces;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Univers for KPMG" panose="020B0603020202020204" pitchFamily="34" charset="0"/>
                        <a:buChar char="—"/>
                        <a:tabLst/>
                        <a:defRPr/>
                      </a:pPr>
                      <a:r>
                        <a:rPr lang="en-US" sz="1000" i="0" kern="1200" baseline="0" noProof="0" dirty="0">
                          <a:solidFill>
                            <a:srgbClr val="00338D"/>
                          </a:solidFill>
                          <a:latin typeface="+mn-lt"/>
                          <a:ea typeface="+mn-ea"/>
                          <a:cs typeface="+mn-cs"/>
                        </a:rPr>
                        <a:t>Other relevant controls.</a:t>
                      </a:r>
                      <a:endParaRPr lang="en-US" sz="1000" b="1" i="0" kern="1200" baseline="0" noProof="0" dirty="0">
                        <a:solidFill>
                          <a:srgbClr val="00338D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000" b="0" i="0" kern="1200" baseline="0" noProof="0" dirty="0">
                        <a:solidFill>
                          <a:srgbClr val="00338D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846" marR="49846" marT="49846" marB="49846" horzOverflow="overflow">
                    <a:lnL w="12700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0091547"/>
                  </a:ext>
                </a:extLst>
              </a:tr>
              <a:tr h="1899544">
                <a:tc>
                  <a:txBody>
                    <a:bodyPr/>
                    <a:lstStyle/>
                    <a:p>
                      <a:pPr marL="1588" marR="0" lvl="1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Best estimate reserve</a:t>
                      </a:r>
                    </a:p>
                    <a:p>
                      <a:pPr marL="1588" marR="0" lvl="1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GB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588" marR="0" lvl="1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Substantive procedures</a:t>
                      </a:r>
                    </a:p>
                  </a:txBody>
                  <a:tcPr marL="49846" marR="49846" marT="49846" marB="49846" horzOverflow="overflow">
                    <a:lnL w="12700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EB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000" b="0" i="0" kern="1200" baseline="0" noProof="0" dirty="0">
                          <a:solidFill>
                            <a:srgbClr val="00338D"/>
                          </a:solidFill>
                          <a:latin typeface="+mn-lt"/>
                          <a:ea typeface="+mn-ea"/>
                          <a:cs typeface="+mn-cs"/>
                        </a:rPr>
                        <a:t>For the areas mentioned above</a:t>
                      </a:r>
                      <a:r>
                        <a:rPr lang="en-US" sz="1000" b="0" i="0" u="none" kern="1200" baseline="0" noProof="0" dirty="0">
                          <a:solidFill>
                            <a:srgbClr val="00338D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000" b="0" i="0" u="sng" kern="1200" baseline="0" noProof="0" dirty="0">
                          <a:solidFill>
                            <a:srgbClr val="00338D"/>
                          </a:solidFill>
                          <a:latin typeface="+mn-lt"/>
                          <a:ea typeface="+mn-ea"/>
                          <a:cs typeface="+mn-cs"/>
                        </a:rPr>
                        <a:t>provide the list of the main substantive procedures performed</a:t>
                      </a:r>
                      <a:r>
                        <a:rPr lang="en-US" sz="1000" b="0" i="0" kern="1200" baseline="0" noProof="0" dirty="0">
                          <a:solidFill>
                            <a:srgbClr val="00338D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000" b="0" i="0" kern="1200" baseline="0" noProof="0" dirty="0">
                        <a:solidFill>
                          <a:srgbClr val="00338D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000" b="0" i="0" kern="1200" baseline="0" noProof="0" dirty="0">
                          <a:solidFill>
                            <a:srgbClr val="00338D"/>
                          </a:solidFill>
                          <a:latin typeface="+mn-lt"/>
                          <a:ea typeface="+mn-ea"/>
                          <a:cs typeface="+mn-cs"/>
                        </a:rPr>
                        <a:t>For instance, consider: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Univers for KPMG" panose="020B0603020202020204" pitchFamily="34" charset="0"/>
                        <a:buChar char="—"/>
                        <a:tabLst/>
                        <a:defRPr/>
                      </a:pPr>
                      <a:r>
                        <a:rPr lang="en-US" sz="1000" b="0" i="0" kern="1200" baseline="0" noProof="0" dirty="0">
                          <a:solidFill>
                            <a:srgbClr val="00338D"/>
                          </a:solidFill>
                          <a:latin typeface="+mn-lt"/>
                          <a:ea typeface="+mn-ea"/>
                          <a:cs typeface="+mn-cs"/>
                        </a:rPr>
                        <a:t>Verification of reconciliations of the data transferred from one system to the other system;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Univers for KPMG" panose="020B0603020202020204" pitchFamily="34" charset="0"/>
                        <a:buChar char="—"/>
                        <a:tabLst/>
                        <a:defRPr/>
                      </a:pPr>
                      <a:r>
                        <a:rPr lang="en-US" sz="1000" b="0" i="0" kern="1200" baseline="0" noProof="0" dirty="0">
                          <a:solidFill>
                            <a:srgbClr val="00338D"/>
                          </a:solidFill>
                          <a:latin typeface="+mn-lt"/>
                          <a:ea typeface="+mn-ea"/>
                          <a:cs typeface="+mn-cs"/>
                        </a:rPr>
                        <a:t>Verification of  key assumptions;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Univers for KPMG" panose="020B0603020202020204" pitchFamily="34" charset="0"/>
                        <a:buChar char="—"/>
                        <a:tabLst/>
                        <a:defRPr/>
                      </a:pPr>
                      <a:r>
                        <a:rPr lang="en-US" sz="1000" b="0" i="0" kern="1200" baseline="0" noProof="0" dirty="0">
                          <a:solidFill>
                            <a:srgbClr val="00338D"/>
                          </a:solidFill>
                          <a:latin typeface="+mn-lt"/>
                          <a:ea typeface="+mn-ea"/>
                          <a:cs typeface="+mn-cs"/>
                        </a:rPr>
                        <a:t>Analysis of management actions in the calculations;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Univers for KPMG" panose="020B0603020202020204" pitchFamily="34" charset="0"/>
                        <a:buChar char="—"/>
                        <a:tabLst/>
                        <a:defRPr/>
                      </a:pPr>
                      <a:r>
                        <a:rPr lang="en-US" sz="1000" b="0" i="0" kern="1200" baseline="0" noProof="0" dirty="0">
                          <a:solidFill>
                            <a:srgbClr val="00338D"/>
                          </a:solidFill>
                          <a:latin typeface="+mn-lt"/>
                          <a:ea typeface="+mn-ea"/>
                          <a:cs typeface="+mn-cs"/>
                        </a:rPr>
                        <a:t>Verification of the contract boundaries;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Univers for KPMG" panose="020B0603020202020204" pitchFamily="34" charset="0"/>
                        <a:buChar char="—"/>
                        <a:tabLst/>
                        <a:defRPr/>
                      </a:pPr>
                      <a:r>
                        <a:rPr lang="en-US" sz="1000" b="0" i="0" kern="1200" baseline="0" noProof="0" dirty="0">
                          <a:solidFill>
                            <a:srgbClr val="00338D"/>
                          </a:solidFill>
                          <a:latin typeface="+mn-lt"/>
                          <a:ea typeface="+mn-ea"/>
                          <a:cs typeface="+mn-cs"/>
                        </a:rPr>
                        <a:t>Verification if assumptions and </a:t>
                      </a:r>
                      <a:r>
                        <a:rPr lang="en-US" sz="1000" b="0" i="0" kern="1200" baseline="0" noProof="0" dirty="0" err="1">
                          <a:solidFill>
                            <a:srgbClr val="00338D"/>
                          </a:solidFill>
                          <a:latin typeface="+mn-lt"/>
                          <a:ea typeface="+mn-ea"/>
                          <a:cs typeface="+mn-cs"/>
                        </a:rPr>
                        <a:t>cashflow</a:t>
                      </a:r>
                      <a:r>
                        <a:rPr lang="en-US" sz="1000" b="0" i="0" kern="1200" baseline="0" noProof="0" dirty="0">
                          <a:solidFill>
                            <a:srgbClr val="00338D"/>
                          </a:solidFill>
                          <a:latin typeface="+mn-lt"/>
                          <a:ea typeface="+mn-ea"/>
                          <a:cs typeface="+mn-cs"/>
                        </a:rPr>
                        <a:t> models are in line with the requirements issued by EIOPA;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Univers for KPMG" panose="020B0603020202020204" pitchFamily="34" charset="0"/>
                        <a:buChar char="—"/>
                        <a:tabLst/>
                        <a:defRPr/>
                      </a:pPr>
                      <a:r>
                        <a:rPr lang="en-US" sz="1000" b="0" i="0" kern="1200" baseline="0" noProof="0" dirty="0">
                          <a:solidFill>
                            <a:srgbClr val="00338D"/>
                          </a:solidFill>
                          <a:latin typeface="+mn-lt"/>
                          <a:ea typeface="+mn-ea"/>
                          <a:cs typeface="+mn-cs"/>
                        </a:rPr>
                        <a:t>Check of significance of un-modelled business;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Univers for KPMG" panose="020B0603020202020204" pitchFamily="34" charset="0"/>
                        <a:buChar char="—"/>
                        <a:tabLst/>
                        <a:defRPr/>
                      </a:pPr>
                      <a:r>
                        <a:rPr lang="en-US" sz="1000" b="0" i="0" kern="1200" baseline="0" noProof="0" dirty="0">
                          <a:solidFill>
                            <a:srgbClr val="00338D"/>
                          </a:solidFill>
                          <a:latin typeface="+mn-lt"/>
                          <a:ea typeface="+mn-ea"/>
                          <a:cs typeface="+mn-cs"/>
                        </a:rPr>
                        <a:t>Other relevant procedures.</a:t>
                      </a:r>
                    </a:p>
                  </a:txBody>
                  <a:tcPr marL="49846" marR="49846" marT="49846" marB="49846" horzOverflow="overflow">
                    <a:lnL w="12700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0652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1958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40A389B-4E6B-41B1-870C-E07E0D22C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429"/>
            <a:ext cx="10515600" cy="1325563"/>
          </a:xfrm>
        </p:spPr>
        <p:txBody>
          <a:bodyPr>
            <a:normAutofit/>
          </a:bodyPr>
          <a:lstStyle/>
          <a:p>
            <a:r>
              <a:rPr lang="fr-BE" sz="3800" dirty="0" err="1"/>
              <a:t>Approach</a:t>
            </a:r>
            <a:r>
              <a:rPr lang="fr-BE" sz="3800" dirty="0"/>
              <a:t> to the audit of the </a:t>
            </a:r>
            <a:r>
              <a:rPr lang="fr-BE" sz="3800" dirty="0" err="1"/>
              <a:t>technical</a:t>
            </a:r>
            <a:r>
              <a:rPr lang="fr-BE" sz="3800" dirty="0"/>
              <a:t> provisions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C706EF30-8B73-4112-A13E-BAD3AC15F4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1766146"/>
              </p:ext>
            </p:extLst>
          </p:nvPr>
        </p:nvGraphicFramePr>
        <p:xfrm>
          <a:off x="918882" y="1108440"/>
          <a:ext cx="10434918" cy="5078287"/>
        </p:xfrm>
        <a:graphic>
          <a:graphicData uri="http://schemas.openxmlformats.org/drawingml/2006/table">
            <a:tbl>
              <a:tblPr/>
              <a:tblGrid>
                <a:gridCol w="1169894">
                  <a:extLst>
                    <a:ext uri="{9D8B030D-6E8A-4147-A177-3AD203B41FA5}">
                      <a16:colId xmlns:a16="http://schemas.microsoft.com/office/drawing/2014/main" val="3757718486"/>
                    </a:ext>
                  </a:extLst>
                </a:gridCol>
                <a:gridCol w="9265024">
                  <a:extLst>
                    <a:ext uri="{9D8B030D-6E8A-4147-A177-3AD203B41FA5}">
                      <a16:colId xmlns:a16="http://schemas.microsoft.com/office/drawing/2014/main" val="838496434"/>
                    </a:ext>
                  </a:extLst>
                </a:gridCol>
              </a:tblGrid>
              <a:tr h="2082995">
                <a:tc>
                  <a:txBody>
                    <a:bodyPr/>
                    <a:lstStyle/>
                    <a:p>
                      <a:pPr marL="1588" marR="0" lvl="1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Best estimate reserve</a:t>
                      </a:r>
                    </a:p>
                    <a:p>
                      <a:pPr marL="1588" marR="0" lvl="1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GB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588" marR="0" lvl="1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Focus on the Analysis of change</a:t>
                      </a:r>
                    </a:p>
                  </a:txBody>
                  <a:tcPr marL="49846" marR="49846" marT="49846" marB="49846" horzOverflow="overflow">
                    <a:lnL w="12700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EB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000" b="0" i="0" kern="1200" baseline="0" noProof="0" dirty="0">
                          <a:solidFill>
                            <a:srgbClr val="00338D"/>
                          </a:solidFill>
                          <a:latin typeface="+mn-lt"/>
                          <a:ea typeface="+mn-ea"/>
                          <a:cs typeface="+mn-cs"/>
                        </a:rPr>
                        <a:t>Free format.  Including comments from the accredited auditor.  As examples : </a:t>
                      </a:r>
                    </a:p>
                  </a:txBody>
                  <a:tcPr marL="49846" marR="49846" marT="49846" marB="49846" horzOverflow="overflow">
                    <a:lnL w="12700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0091547"/>
                  </a:ext>
                </a:extLst>
              </a:tr>
              <a:tr h="1899544">
                <a:tc>
                  <a:txBody>
                    <a:bodyPr/>
                    <a:lstStyle/>
                    <a:p>
                      <a:pPr marL="1588" marR="0" lvl="1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Best estimate reserve</a:t>
                      </a:r>
                    </a:p>
                    <a:p>
                      <a:pPr marL="1588" marR="0" lvl="1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GB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588" marR="0" lvl="1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Focus on the independent recalculations</a:t>
                      </a:r>
                    </a:p>
                  </a:txBody>
                  <a:tcPr marL="49846" marR="49846" marT="49846" marB="49846" horzOverflow="overflow">
                    <a:lnL w="12700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EB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000" b="0" i="0" kern="1200" baseline="0" noProof="0" dirty="0">
                          <a:solidFill>
                            <a:srgbClr val="00338D"/>
                          </a:solidFill>
                          <a:latin typeface="+mn-lt"/>
                          <a:ea typeface="+mn-ea"/>
                          <a:cs typeface="+mn-cs"/>
                        </a:rPr>
                        <a:t>NBB is willing to have a view on the independent recalculations performed by the auditors.  Format is free.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000" b="0" i="0" kern="1200" baseline="0" noProof="0" dirty="0">
                          <a:solidFill>
                            <a:srgbClr val="00338D"/>
                          </a:solidFill>
                          <a:latin typeface="+mn-lt"/>
                          <a:ea typeface="+mn-ea"/>
                          <a:cs typeface="+mn-cs"/>
                        </a:rPr>
                        <a:t>As examples : Life 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000" b="0" i="0" kern="1200" baseline="0" noProof="0" dirty="0">
                        <a:solidFill>
                          <a:srgbClr val="00338D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000" b="0" i="0" kern="1200" baseline="0" noProof="0" dirty="0">
                        <a:solidFill>
                          <a:srgbClr val="00338D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000" b="0" i="0" kern="1200" baseline="0" noProof="0" dirty="0">
                        <a:solidFill>
                          <a:srgbClr val="00338D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000" b="0" i="0" kern="1200" baseline="0" noProof="0" dirty="0">
                        <a:solidFill>
                          <a:srgbClr val="00338D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000" b="0" i="0" kern="1200" baseline="0" noProof="0" dirty="0">
                        <a:solidFill>
                          <a:srgbClr val="00338D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000" b="0" i="0" kern="1200" baseline="0" noProof="0" dirty="0">
                        <a:solidFill>
                          <a:srgbClr val="00338D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000" b="0" i="0" kern="1200" baseline="0" noProof="0" dirty="0">
                        <a:solidFill>
                          <a:srgbClr val="00338D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000" b="0" i="0" kern="1200" baseline="0" noProof="0" dirty="0">
                        <a:solidFill>
                          <a:srgbClr val="00338D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000" b="0" i="0" kern="1200" baseline="0" noProof="0" dirty="0">
                        <a:solidFill>
                          <a:srgbClr val="00338D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000" b="0" i="0" kern="1200" baseline="0" noProof="0" dirty="0">
                        <a:solidFill>
                          <a:srgbClr val="00338D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000" b="0" i="0" kern="1200" baseline="0" noProof="0" dirty="0">
                        <a:solidFill>
                          <a:srgbClr val="00338D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000" b="0" i="0" kern="1200" baseline="0" noProof="0" dirty="0">
                          <a:solidFill>
                            <a:srgbClr val="00338D"/>
                          </a:solidFill>
                          <a:latin typeface="+mn-lt"/>
                          <a:ea typeface="+mn-ea"/>
                          <a:cs typeface="+mn-cs"/>
                        </a:rPr>
                        <a:t>Non-Life 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000" b="0" i="0" kern="1200" baseline="0" noProof="0" dirty="0">
                        <a:solidFill>
                          <a:srgbClr val="00338D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000" b="0" i="0" kern="1200" baseline="0" noProof="0" dirty="0">
                        <a:solidFill>
                          <a:srgbClr val="00338D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000" b="0" i="0" kern="1200" baseline="0" noProof="0" dirty="0">
                        <a:solidFill>
                          <a:srgbClr val="00338D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000" b="0" i="0" kern="1200" baseline="0" noProof="0" dirty="0">
                        <a:solidFill>
                          <a:srgbClr val="00338D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000" b="0" i="0" kern="1200" baseline="0" noProof="0" dirty="0">
                        <a:solidFill>
                          <a:srgbClr val="00338D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846" marR="49846" marT="49846" marB="49846" horzOverflow="overflow">
                    <a:lnL w="12700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0652315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6C44AB4F-C3A3-45FA-B51A-77766E43CC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574" y="1478733"/>
            <a:ext cx="4365932" cy="112891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249F292-B6DB-432C-82C6-CEF7D42EB9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8456" y="1478733"/>
            <a:ext cx="4037356" cy="152693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28D91F1-9EB5-4139-BDEB-4EEE235923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0574" y="3564041"/>
            <a:ext cx="6133017" cy="152693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E553827-ACE0-4CF2-81DB-6F5FA947F3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90574" y="5617683"/>
            <a:ext cx="4138508" cy="416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357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1"/>
          <p:cNvSpPr>
            <a:spLocks noGrp="1" noChangeArrowheads="1"/>
          </p:cNvSpPr>
          <p:nvPr>
            <p:ph type="title"/>
          </p:nvPr>
        </p:nvSpPr>
        <p:spPr>
          <a:xfrm>
            <a:off x="958375" y="987812"/>
            <a:ext cx="10185600" cy="518400"/>
          </a:xfrm>
        </p:spPr>
        <p:txBody>
          <a:bodyPr>
            <a:normAutofit fontScale="90000"/>
          </a:bodyPr>
          <a:lstStyle/>
          <a:p>
            <a:r>
              <a:rPr lang="en-US" sz="4200" dirty="0"/>
              <a:t>Key messages</a:t>
            </a:r>
            <a:br>
              <a:rPr lang="nl-BE" sz="4990" dirty="0"/>
            </a:br>
            <a:endParaRPr lang="en-GB" sz="4990" dirty="0">
              <a:solidFill>
                <a:srgbClr val="FF0000"/>
              </a:solidFill>
            </a:endParaRPr>
          </a:p>
        </p:txBody>
      </p:sp>
      <p:sp>
        <p:nvSpPr>
          <p:cNvPr id="7172" name="Rectangle 32"/>
          <p:cNvSpPr>
            <a:spLocks noGrp="1" noChangeArrowheads="1"/>
          </p:cNvSpPr>
          <p:nvPr>
            <p:ph type="body" sz="quarter" idx="10"/>
          </p:nvPr>
        </p:nvSpPr>
        <p:spPr>
          <a:xfrm>
            <a:off x="868945" y="1542072"/>
            <a:ext cx="10032137" cy="4636029"/>
          </a:xfrm>
        </p:spPr>
        <p:txBody>
          <a:bodyPr/>
          <a:lstStyle/>
          <a:p>
            <a:pPr marL="114300" indent="0">
              <a:spcAft>
                <a:spcPts val="1200"/>
              </a:spcAft>
              <a:buNone/>
            </a:pPr>
            <a:r>
              <a:rPr lang="en-US" sz="1600" b="1" dirty="0"/>
              <a:t>Best Estimate Liabilities (BEL):</a:t>
            </a:r>
          </a:p>
          <a:p>
            <a:pPr marL="358775" lvl="1">
              <a:spcAft>
                <a:spcPts val="1200"/>
              </a:spcAft>
            </a:pPr>
            <a:r>
              <a:rPr lang="en-US" sz="1600" dirty="0"/>
              <a:t>Overall result of test work relating to the internal control environment and ITGC;</a:t>
            </a:r>
          </a:p>
          <a:p>
            <a:pPr marL="358775" lvl="1">
              <a:spcAft>
                <a:spcPts val="1200"/>
              </a:spcAft>
            </a:pPr>
            <a:r>
              <a:rPr lang="en-US" sz="1600" dirty="0"/>
              <a:t>Overview of significant internal control deficiencies (reference relevant sections in the management letter);</a:t>
            </a:r>
          </a:p>
          <a:p>
            <a:pPr marL="415925" lvl="1">
              <a:spcBef>
                <a:spcPts val="0"/>
              </a:spcBef>
            </a:pPr>
            <a:r>
              <a:rPr lang="en-US" sz="1600" dirty="0"/>
              <a:t>Summary of (un)corrected audit misstatements:</a:t>
            </a:r>
          </a:p>
          <a:p>
            <a:pPr marL="187325" lvl="1" indent="0">
              <a:spcBef>
                <a:spcPts val="0"/>
              </a:spcBef>
              <a:buNone/>
            </a:pPr>
            <a:endParaRPr lang="en-US" sz="1600" dirty="0"/>
          </a:p>
          <a:p>
            <a:pPr marL="873125" lvl="2">
              <a:spcBef>
                <a:spcPts val="0"/>
              </a:spcBef>
            </a:pPr>
            <a:r>
              <a:rPr lang="en-US" sz="1600" dirty="0"/>
              <a:t>Overview of calculated differences</a:t>
            </a:r>
          </a:p>
          <a:p>
            <a:pPr marL="873125" lvl="2">
              <a:spcBef>
                <a:spcPts val="0"/>
              </a:spcBef>
            </a:pPr>
            <a:r>
              <a:rPr lang="en-US" sz="1600" dirty="0"/>
              <a:t>Overview of most likely differences (i.e. in case no exact calculation can be performed)</a:t>
            </a:r>
          </a:p>
          <a:p>
            <a:pPr marL="873125" lvl="2">
              <a:spcBef>
                <a:spcPts val="0"/>
              </a:spcBef>
            </a:pPr>
            <a:endParaRPr lang="en-US" sz="1600" dirty="0"/>
          </a:p>
          <a:p>
            <a:pPr marL="358775" lvl="1">
              <a:spcAft>
                <a:spcPts val="1200"/>
              </a:spcAft>
            </a:pPr>
            <a:r>
              <a:rPr lang="en-US" sz="1600" dirty="0"/>
              <a:t>Other relevant matters (model changes, critical assumptions, analysis of change, etc.).</a:t>
            </a:r>
          </a:p>
          <a:p>
            <a:pPr marL="345600" lvl="3" indent="0">
              <a:spcAft>
                <a:spcPts val="1200"/>
              </a:spcAft>
              <a:buNone/>
            </a:pPr>
            <a:endParaRPr lang="en-US" sz="1050" dirty="0"/>
          </a:p>
          <a:p>
            <a:pPr marL="442913" lvl="3" indent="-214313">
              <a:buClr>
                <a:schemeClr val="tx1"/>
              </a:buClr>
              <a:buSzPct val="120000"/>
              <a:buFont typeface="Wingdings" panose="05000000000000000000" pitchFamily="2" charset="2"/>
              <a:buChar char="§"/>
            </a:pPr>
            <a:endParaRPr lang="en-US" sz="920" dirty="0"/>
          </a:p>
        </p:txBody>
      </p:sp>
    </p:spTree>
    <p:extLst>
      <p:ext uri="{BB962C8B-B14F-4D97-AF65-F5344CB8AC3E}">
        <p14:creationId xmlns:p14="http://schemas.microsoft.com/office/powerpoint/2010/main" val="639474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6C9DEE87D3CF47854F31C5443F9A95" ma:contentTypeVersion="2" ma:contentTypeDescription="Create a new document." ma:contentTypeScope="" ma:versionID="4685f11c3b6aa385649488d7ae30f1c7">
  <xsd:schema xmlns:xsd="http://www.w3.org/2001/XMLSchema" xmlns:xs="http://www.w3.org/2001/XMLSchema" xmlns:p="http://schemas.microsoft.com/office/2006/metadata/properties" xmlns:ns2="faaac0df-efe7-4498-8ba6-14a9bebb9fed" xmlns:ns3="5686ba21-fff5-445f-84ce-5520207d3563" targetNamespace="http://schemas.microsoft.com/office/2006/metadata/properties" ma:root="true" ma:fieldsID="18dcf38945d1cecdc0f5770e29885cbf" ns2:_="" ns3:_="">
    <xsd:import namespace="faaac0df-efe7-4498-8ba6-14a9bebb9fed"/>
    <xsd:import namespace="5686ba21-fff5-445f-84ce-5520207d356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aac0df-efe7-4498-8ba6-14a9bebb9fe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86ba21-fff5-445f-84ce-5520207d3563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F8DFD0D-B0AA-4CAD-8174-8795102C1AB1}"/>
</file>

<file path=customXml/itemProps2.xml><?xml version="1.0" encoding="utf-8"?>
<ds:datastoreItem xmlns:ds="http://schemas.openxmlformats.org/officeDocument/2006/customXml" ds:itemID="{74224278-842F-455C-B6C2-EC0F2A7A4D48}"/>
</file>

<file path=customXml/itemProps3.xml><?xml version="1.0" encoding="utf-8"?>
<ds:datastoreItem xmlns:ds="http://schemas.openxmlformats.org/officeDocument/2006/customXml" ds:itemID="{B2A82A13-8889-4C11-A86F-A0730B5B3BA3}"/>
</file>

<file path=customXml/itemProps4.xml><?xml version="1.0" encoding="utf-8"?>
<ds:datastoreItem xmlns:ds="http://schemas.openxmlformats.org/officeDocument/2006/customXml" ds:itemID="{37C9023E-8DBA-4AF3-A62B-1D52FEC536CB}"/>
</file>

<file path=docProps/app.xml><?xml version="1.0" encoding="utf-8"?>
<Properties xmlns="http://schemas.openxmlformats.org/officeDocument/2006/extended-properties" xmlns:vt="http://schemas.openxmlformats.org/officeDocument/2006/docPropsVTypes">
  <TotalTime>1650</TotalTime>
  <Words>670</Words>
  <Application>Microsoft Office PowerPoint</Application>
  <PresentationFormat>Breedbeeld</PresentationFormat>
  <Paragraphs>88</Paragraphs>
  <Slides>6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Univers for KPMG</vt:lpstr>
      <vt:lpstr>Wingdings</vt:lpstr>
      <vt:lpstr>Office Theme</vt:lpstr>
      <vt:lpstr>Approach to the audit of technical provisions (SII reporting)</vt:lpstr>
      <vt:lpstr>Preliminary notice</vt:lpstr>
      <vt:lpstr>Approach to the audit of the technical provisions</vt:lpstr>
      <vt:lpstr>Approach to the audit of the technical provisions</vt:lpstr>
      <vt:lpstr>Approach to the audit of the technical provisions</vt:lpstr>
      <vt:lpstr>Key messages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Vreven Ingrid</dc:creator>
  <cp:lastModifiedBy>Laplasse Jan</cp:lastModifiedBy>
  <cp:revision>28</cp:revision>
  <cp:lastPrinted>2019-07-01T13:22:53Z</cp:lastPrinted>
  <dcterms:created xsi:type="dcterms:W3CDTF">2019-06-27T12:41:11Z</dcterms:created>
  <dcterms:modified xsi:type="dcterms:W3CDTF">2020-02-25T13:58:55Z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0x010100706C9DEE87D3CF47854F31C5443F9A95</vt:lpwstr>
  </property>
</Properties>
</file>